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type="screen4x3" cy="68580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2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2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48628" name="Rectangle 8"/>
            <p:cNvSpPr/>
            <p:nvPr/>
          </p:nvSpPr>
          <p:spPr>
            <a:xfrm>
              <a:off x="0" y="0"/>
              <a:ext cx="9118832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29" name="Oval 9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0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1" name="Oval 12"/>
            <p:cNvSpPr/>
            <p:nvPr/>
          </p:nvSpPr>
          <p:spPr>
            <a:xfrm>
              <a:off x="5689832" y="0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2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3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ah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48635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6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algn="l" indent="0" marL="0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39" name="Rectangle 10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Panoramic Picture with Capti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48768" name="Rectangle 11"/>
            <p:cNvSpPr/>
            <p:nvPr/>
          </p:nvSpPr>
          <p:spPr>
            <a:xfrm>
              <a:off x="0" y="0"/>
              <a:ext cx="9118832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69" name="Oval 12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0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1" name="Oval 14"/>
            <p:cNvSpPr/>
            <p:nvPr/>
          </p:nvSpPr>
          <p:spPr>
            <a:xfrm>
              <a:off x="5689832" y="0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2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3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75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6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ah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7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ah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48778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80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indent="0" marL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7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3" name="Rectangle 9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8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and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48660" name="Rectangle 11"/>
            <p:cNvSpPr/>
            <p:nvPr/>
          </p:nvSpPr>
          <p:spPr>
            <a:xfrm>
              <a:off x="0" y="0"/>
              <a:ext cx="9118832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61" name="Oval 13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2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3" name="Oval 15"/>
            <p:cNvSpPr/>
            <p:nvPr/>
          </p:nvSpPr>
          <p:spPr>
            <a:xfrm>
              <a:off x="5689832" y="0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4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5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6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67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8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ah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6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ah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Rectangle 7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48750" name="Rectangle 12"/>
            <p:cNvSpPr/>
            <p:nvPr/>
          </p:nvSpPr>
          <p:spPr>
            <a:xfrm>
              <a:off x="0" y="0"/>
              <a:ext cx="9118832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51" name="Oval 14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2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3" name="Oval 18"/>
            <p:cNvSpPr/>
            <p:nvPr/>
          </p:nvSpPr>
          <p:spPr>
            <a:xfrm>
              <a:off x="5689832" y="0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4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5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6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57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ah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5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ah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48759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0" dirty="0" sz="8000" i="0"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048760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b="0" dirty="0" sz="8000" i="0"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048761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2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indent="0" marL="0">
              <a:buNone/>
              <a:defRPr b="0" cap="small" dirty="0" sz="1400" i="0" kern="1200" lang="en-US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7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6" name="Rectangle 8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48645" name="Rectangle 9"/>
            <p:cNvSpPr/>
            <p:nvPr/>
          </p:nvSpPr>
          <p:spPr>
            <a:xfrm>
              <a:off x="0" y="0"/>
              <a:ext cx="9118832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46" name="Oval 10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8" name="Oval 12"/>
            <p:cNvSpPr/>
            <p:nvPr/>
          </p:nvSpPr>
          <p:spPr>
            <a:xfrm>
              <a:off x="5689832" y="0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5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5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52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ah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ah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algn="l" indent="0" marL="0">
              <a:buNone/>
              <a:defRPr cap="none"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Rectangle 6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92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indent="0" marL="0">
              <a:buNone/>
              <a:defRPr b="0"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3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indent="0" marL="0">
              <a:buNone/>
              <a:defRPr b="0"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5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indent="0" marL="0">
              <a:buNone/>
              <a:defRPr b="0"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3145730" name="Straight Connector 16"/>
          <p:cNvCxnSpPr>
            <a:cxnSpLocks/>
          </p:cNvCxnSpPr>
          <p:nvPr/>
        </p:nvCxnSpPr>
        <p:spPr>
          <a:xfrm>
            <a:off x="3294530" y="2489201"/>
            <a:ext cx="0" cy="3546328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17"/>
          <p:cNvCxnSpPr>
            <a:cxnSpLocks/>
          </p:cNvCxnSpPr>
          <p:nvPr/>
        </p:nvCxnSpPr>
        <p:spPr>
          <a:xfrm>
            <a:off x="5849521" y="2489201"/>
            <a:ext cx="0" cy="3546328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9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79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4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indent="0" marL="0">
              <a:buNone/>
              <a:defRPr b="0"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5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indent="0" marL="0">
              <a:buNone/>
              <a:defRPr b="0"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8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indent="0" marL="0">
              <a:buNone/>
              <a:defRPr b="0"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1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02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3145728" name="Straight Connector 39"/>
          <p:cNvCxnSpPr>
            <a:cxnSpLocks/>
          </p:cNvCxnSpPr>
          <p:nvPr/>
        </p:nvCxnSpPr>
        <p:spPr>
          <a:xfrm>
            <a:off x="3290019" y="2489201"/>
            <a:ext cx="0" cy="3546328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40"/>
          <p:cNvCxnSpPr>
            <a:cxnSpLocks/>
          </p:cNvCxnSpPr>
          <p:nvPr/>
        </p:nvCxnSpPr>
        <p:spPr>
          <a:xfrm>
            <a:off x="5849521" y="2489201"/>
            <a:ext cx="0" cy="3546328"/>
          </a:xfrm>
          <a:prstGeom prst="line"/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0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70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anchorCtr="0"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20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8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p>
            <a:endParaRPr lang="en-US"/>
          </a:p>
        </p:txBody>
      </p:sp>
      <p:sp>
        <p:nvSpPr>
          <p:cNvPr id="10488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048734" name="Rectangle 10"/>
            <p:cNvSpPr/>
            <p:nvPr/>
          </p:nvSpPr>
          <p:spPr>
            <a:xfrm>
              <a:off x="0" y="0"/>
              <a:ext cx="9118832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35" name="Oval 11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6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7" name="Oval 13"/>
            <p:cNvSpPr/>
            <p:nvPr/>
          </p:nvSpPr>
          <p:spPr>
            <a:xfrm>
              <a:off x="5689832" y="0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8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9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048741" name="Rectangle 16"/>
          <p:cNvSpPr/>
          <p:nvPr/>
        </p:nvSpPr>
        <p:spPr>
          <a:xfrm>
            <a:off x="414867" y="402165"/>
            <a:ext cx="4610565" cy="6053670"/>
          </a:xfrm>
          <a:prstGeom prst="rect"/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42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ah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48743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ah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8744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anchor="ctr" anchorCtr="0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7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p>
            <a:endParaRPr lang="en-US"/>
          </a:p>
        </p:txBody>
      </p:sp>
      <p:sp>
        <p:nvSpPr>
          <p:cNvPr id="1048748" name="Rectangle 8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48706" name="Rectangle 11"/>
            <p:cNvSpPr/>
            <p:nvPr/>
          </p:nvSpPr>
          <p:spPr>
            <a:xfrm>
              <a:off x="0" y="0"/>
              <a:ext cx="9118832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07" name="Oval 12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8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9" name="Oval 14"/>
            <p:cNvSpPr/>
            <p:nvPr/>
          </p:nvSpPr>
          <p:spPr>
            <a:xfrm>
              <a:off x="5689832" y="0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0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1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2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3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ah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14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ah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b="0" cap="none"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7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algn="l" indent="0" marL="0">
              <a:buNone/>
              <a:defRPr cap="all"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7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0" name="Rectangle 7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6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7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7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72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Rectangle 4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7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48801" name="Rectangle 12"/>
            <p:cNvSpPr/>
            <p:nvPr/>
          </p:nvSpPr>
          <p:spPr>
            <a:xfrm>
              <a:off x="0" y="0"/>
              <a:ext cx="9118832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02" name="Oval 13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3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4" name="Oval 15"/>
            <p:cNvSpPr/>
            <p:nvPr/>
          </p:nvSpPr>
          <p:spPr>
            <a:xfrm>
              <a:off x="5689832" y="0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5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6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7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808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ah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809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8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ah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48811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2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13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indent="0" marL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8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6" name="Rectangle 8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8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48676" name="Rectangle 12"/>
            <p:cNvSpPr/>
            <p:nvPr/>
          </p:nvSpPr>
          <p:spPr>
            <a:xfrm>
              <a:off x="0" y="0"/>
              <a:ext cx="9118832" cy="6858000"/>
            </a:xfrm>
            <a:prstGeom prst="rect"/>
            <a:blipFill>
              <a:blip xmlns:r="http://schemas.openxmlformats.org/officeDocument/2006/relationships" r:embed="rId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77" name="Oval 13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9" name="Oval 15"/>
            <p:cNvSpPr/>
            <p:nvPr/>
          </p:nvSpPr>
          <p:spPr>
            <a:xfrm>
              <a:off x="5689832" y="0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8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8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82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/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83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ah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8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8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ah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8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indent="0" marL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6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Rectangle 9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/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1.jpeg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48576" name="Rectangle 13"/>
            <p:cNvSpPr/>
            <p:nvPr/>
          </p:nvSpPr>
          <p:spPr>
            <a:xfrm>
              <a:off x="0" y="0"/>
              <a:ext cx="9118832" cy="6858000"/>
            </a:xfrm>
            <a:prstGeom prst="rect"/>
            <a:blipFill>
              <a:blip xmlns:r="http://schemas.openxmlformats.org/officeDocument/2006/relationships"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Oval 20"/>
            <p:cNvSpPr/>
            <p:nvPr/>
          </p:nvSpPr>
          <p:spPr>
            <a:xfrm>
              <a:off x="0" y="2895600"/>
              <a:ext cx="2362200" cy="2362200"/>
            </a:xfrm>
            <a:prstGeom prst="ellipse"/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/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Oval 22"/>
            <p:cNvSpPr/>
            <p:nvPr/>
          </p:nvSpPr>
          <p:spPr>
            <a:xfrm>
              <a:off x="5689832" y="0"/>
              <a:ext cx="1600200" cy="16002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/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/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ah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58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ah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48585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6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b="1" sz="900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b="1" sz="900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9" name="Rectangle 25"/>
          <p:cNvSpPr/>
          <p:nvPr/>
        </p:nvSpPr>
        <p:spPr>
          <a:xfrm>
            <a:off x="7745644" y="0"/>
            <a:ext cx="685800" cy="1099458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9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/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eaLnBrk="1" hangingPunct="1" latinLnBrk="0" rtl="0">
        <a:spcBef>
          <a:spcPct val="0"/>
        </a:spcBef>
        <a:buNone/>
        <a:defRPr b="0" sz="320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8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3464" latinLnBrk="0" marL="685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6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96012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4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23444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150876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18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0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225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24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b="0" sz="1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28338"/>
            <a:ext cx="9115280" cy="698633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Roofing System</a:t>
            </a:r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Corrugated metal roof</a:t>
            </a:r>
          </a:p>
          <a:p>
            <a:r>
              <a:t>Integrated skylights</a:t>
            </a:r>
          </a:p>
          <a:p>
            <a:r>
              <a:t>Weather protection</a:t>
            </a:r>
          </a:p>
          <a:p>
            <a:r>
              <a:t>Heat reduction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Wall &amp; Insulation</a:t>
            </a:r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Metal panel walls</a:t>
            </a:r>
          </a:p>
          <a:p>
            <a:r>
              <a:t>R-19 insulation</a:t>
            </a:r>
          </a:p>
          <a:p>
            <a:r>
              <a:t>Low maintenance</a:t>
            </a:r>
          </a:p>
          <a:p>
            <a:r>
              <a:t>Weather resistant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Safety Features</a:t>
            </a:r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High-tensile netting</a:t>
            </a:r>
          </a:p>
          <a:p>
            <a:r>
              <a:t>12 ft safety walls</a:t>
            </a:r>
          </a:p>
          <a:p>
            <a:r>
              <a:t>Divider net system</a:t>
            </a:r>
          </a:p>
          <a:p>
            <a:r>
              <a:t>Player protection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Floor Plan Layout</a:t>
            </a:r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Two batting lanes</a:t>
            </a:r>
          </a:p>
          <a:p>
            <a:r>
              <a:t>Central divider</a:t>
            </a:r>
          </a:p>
          <a:p>
            <a:r>
              <a:t>Equipment zones</a:t>
            </a:r>
          </a:p>
          <a:p>
            <a:r>
              <a:t>Clear player circulation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Construction Specifications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Prefabricated components</a:t>
            </a:r>
          </a:p>
          <a:p>
            <a:r>
              <a:t>Bolt-together system</a:t>
            </a:r>
          </a:p>
          <a:p>
            <a:r>
              <a:t>Fast installation</a:t>
            </a:r>
          </a:p>
          <a:p>
            <a:r>
              <a:t>Cost-efficient design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Lighting &amp; Electrical</a:t>
            </a:r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LED high-bay lights</a:t>
            </a:r>
          </a:p>
          <a:p>
            <a:r>
              <a:t>500 lux illumination</a:t>
            </a:r>
          </a:p>
          <a:p>
            <a:r>
              <a:t>GFCI outlets</a:t>
            </a:r>
          </a:p>
          <a:p>
            <a:r>
              <a:t>Optional smart controls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Advantages</a:t>
            </a:r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Fast construction</a:t>
            </a:r>
          </a:p>
          <a:p>
            <a:r>
              <a:t>Low maintenance</a:t>
            </a:r>
          </a:p>
          <a:p>
            <a:r>
              <a:t>Durable structure</a:t>
            </a:r>
          </a:p>
          <a:p>
            <a:r>
              <a:t>Expandable design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Applications</a:t>
            </a:r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Sports academies</a:t>
            </a:r>
          </a:p>
          <a:p>
            <a:r>
              <a:t>Schools &amp; colleges</a:t>
            </a:r>
          </a:p>
          <a:p>
            <a:r>
              <a:t>Training centers</a:t>
            </a:r>
          </a:p>
          <a:p>
            <a:r>
              <a:t>Commercial use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Island Swing Batting Cage Facility</a:t>
            </a: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/>
              <a:t>3000 Sq. Ft. Pre-Fabricated Two-Lane Sports </a:t>
            </a:r>
            <a:r>
              <a:rPr dirty="0" smtClean="0"/>
              <a:t>Facility</a:t>
            </a:r>
            <a:r>
              <a:rPr dirty="0" lang="en-US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92915" y="0"/>
            <a:ext cx="9397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"/>
            <a:ext cx="9202629" cy="671543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Project Overview</a:t>
            </a: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Prefabricated Sports Facility</a:t>
            </a:r>
          </a:p>
          <a:p>
            <a:r>
              <a:t>Baseball / Softball Batting Practice</a:t>
            </a:r>
          </a:p>
          <a:p>
            <a:r>
              <a:t>Total Area: 3000 Sq. Ft.</a:t>
            </a:r>
          </a:p>
          <a:p>
            <a:r>
              <a:t>Two-Lane Configuration</a:t>
            </a:r>
          </a:p>
          <a:p>
            <a:r>
              <a:t>Steel Frame Structure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Key Dimensions</a:t>
            </a: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Length: 60 ft</a:t>
            </a:r>
          </a:p>
          <a:p>
            <a:r>
              <a:t>Width: 50 ft</a:t>
            </a:r>
          </a:p>
          <a:p>
            <a:r>
              <a:t>Height: Approx. 20–24 ft</a:t>
            </a:r>
          </a:p>
          <a:p>
            <a:r>
              <a:t>Dual batting lanes with divider netting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Architectural Design Concept</a:t>
            </a:r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Modern industrial sports facility</a:t>
            </a:r>
          </a:p>
          <a:p>
            <a:r>
              <a:t>Open-ended ventilation design</a:t>
            </a:r>
          </a:p>
          <a:p>
            <a:r>
              <a:t>Bright yellow wall panels</a:t>
            </a:r>
          </a:p>
          <a:p>
            <a:r>
              <a:t>Arched roof system</a:t>
            </a:r>
          </a:p>
          <a:p>
            <a:r>
              <a:t>Outdoor scenic integration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Interior Features</a:t>
            </a: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Monofilament turf (2-inch pile)</a:t>
            </a:r>
          </a:p>
          <a:p>
            <a:r>
              <a:t>Dual batting cages</a:t>
            </a:r>
          </a:p>
          <a:p>
            <a:r>
              <a:t>Divider netting</a:t>
            </a:r>
          </a:p>
          <a:p>
            <a:r>
              <a:t>Training equipment space</a:t>
            </a:r>
          </a:p>
          <a:p>
            <a:r>
              <a:t>Natural daylight via skylights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Structural System</a:t>
            </a:r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Galvanized Steel Frame (ASTM A36)</a:t>
            </a:r>
          </a:p>
          <a:p>
            <a:r>
              <a:t>Steel trusses @ 10 ft O.C.</a:t>
            </a:r>
          </a:p>
          <a:p>
            <a:r>
              <a:t>Wide-span design</a:t>
            </a:r>
          </a:p>
          <a:p>
            <a:r>
              <a:t>Reinforced concrete slab foundation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lastClr="000000" val="windowText"/>
      </a:dk1>
      <a:lt1>
        <a:sysClr lastClr="FFFFFF" val="window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CPH2565</dc:creator>
  <cp:lastModifiedBy>LAPTOPS HUB</cp:lastModifiedBy>
  <dcterms:created xsi:type="dcterms:W3CDTF">2013-01-26T23:14:16Z</dcterms:created>
  <dcterms:modified xsi:type="dcterms:W3CDTF">2026-04-30T19:18:23Z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c488670c7cb442de820dce963e973f3a</vt:lpwstr>
  </property>
</Properties>
</file>