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宋体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29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22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Combination"/>
          <p:cNvGrpSpPr>
            <a:grpSpLocks/>
          </p:cNvGrpSpPr>
          <p:nvPr/>
        </p:nvGrpSpPr>
        <p:grpSpPr>
          <a:xfrm>
            <a:off x="-1587" y="0"/>
            <a:ext cx="9145589" cy="6860798"/>
            <a:chOff x="-1587" y="0"/>
            <a:chExt cx="9145589" cy="6860798"/>
          </a:xfrm>
        </p:grpSpPr>
        <p:sp>
          <p:nvSpPr>
            <p:cNvPr id="24" name="Rectangle"/>
            <p:cNvSpPr>
              <a:spLocks/>
            </p:cNvSpPr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/>
              <a:stretch>
                <a:fillRect l="-16713" r="-16989"/>
              </a:stretch>
            </a:blipFill>
            <a:ln w="19050" cap="flat" cmpd="sng">
              <a:noFill/>
              <a:prstDash val="solid"/>
              <a:round/>
            </a:ln>
          </p:spPr>
        </p:sp>
        <p:sp>
          <p:nvSpPr>
            <p:cNvPr id="25" name="Oval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36000">
                  <a:srgbClr val="9B6BF2">
                    <a:alpha val="784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6" name="Oval"/>
            <p:cNvSpPr>
              <a:spLocks/>
            </p:cNvSpPr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66"/>
                  </a:srgbClr>
                </a:gs>
                <a:gs pos="69000">
                  <a:srgbClr val="9B6BF2">
                    <a:alpha val="0"/>
                  </a:srgbClr>
                </a:gs>
                <a:gs pos="36000">
                  <a:srgbClr val="9B6BF2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7" name="Oval"/>
            <p:cNvSpPr>
              <a:spLocks/>
            </p:cNvSpPr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73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8" name="Oval"/>
            <p:cNvSpPr>
              <a:spLocks/>
            </p:cNvSpPr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66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29" name="Oval"/>
            <p:cNvSpPr>
              <a:spLocks/>
            </p:cNvSpPr>
            <p:nvPr/>
          </p:nvSpPr>
          <p:spPr>
            <a:xfrm>
              <a:off x="-1587" y="2667000"/>
              <a:ext cx="4191000" cy="41910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80"/>
                  </a:srgbClr>
                </a:gs>
                <a:gs pos="75000">
                  <a:srgbClr val="9B6BF2">
                    <a:alpha val="0"/>
                  </a:srgbClr>
                </a:gs>
                <a:gs pos="36000">
                  <a:srgbClr val="9B6BF2">
                    <a:alpha val="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30" name="曲线"/>
            <p:cNvSpPr>
              <a:spLocks/>
            </p:cNvSpPr>
            <p:nvPr/>
          </p:nvSpPr>
          <p:spPr>
            <a:xfrm rot="21010068">
              <a:off x="6359946" y="1790293"/>
              <a:ext cx="2377690" cy="3177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83" y="10336"/>
                  </a:moveTo>
                  <a:cubicBezTo>
                    <a:pt x="3749" y="15966"/>
                    <a:pt x="16251" y="21628"/>
                    <a:pt x="21509" y="21600"/>
                  </a:cubicBezTo>
                  <a:cubicBezTo>
                    <a:pt x="21576" y="7993"/>
                    <a:pt x="21533" y="13606"/>
                    <a:pt x="21600" y="0"/>
                  </a:cubicBezTo>
                  <a:lnTo>
                    <a:pt x="21600" y="0"/>
                  </a:lnTo>
                  <a:lnTo>
                    <a:pt x="20880" y="832"/>
                  </a:lnTo>
                  <a:lnTo>
                    <a:pt x="20161" y="1632"/>
                  </a:lnTo>
                  <a:lnTo>
                    <a:pt x="19442" y="2408"/>
                  </a:lnTo>
                  <a:lnTo>
                    <a:pt x="18720" y="3074"/>
                  </a:lnTo>
                  <a:lnTo>
                    <a:pt x="17999" y="3743"/>
                  </a:lnTo>
                  <a:lnTo>
                    <a:pt x="17277" y="4372"/>
                  </a:lnTo>
                  <a:lnTo>
                    <a:pt x="16565" y="4907"/>
                  </a:lnTo>
                  <a:lnTo>
                    <a:pt x="15839" y="5409"/>
                  </a:lnTo>
                  <a:lnTo>
                    <a:pt x="15119" y="5878"/>
                  </a:lnTo>
                  <a:lnTo>
                    <a:pt x="14413" y="6278"/>
                  </a:lnTo>
                  <a:lnTo>
                    <a:pt x="13694" y="6678"/>
                  </a:lnTo>
                  <a:lnTo>
                    <a:pt x="12988" y="7017"/>
                  </a:lnTo>
                  <a:lnTo>
                    <a:pt x="12281" y="7283"/>
                  </a:lnTo>
                  <a:lnTo>
                    <a:pt x="11575" y="7552"/>
                  </a:lnTo>
                  <a:lnTo>
                    <a:pt x="10877" y="7781"/>
                  </a:lnTo>
                  <a:lnTo>
                    <a:pt x="10188" y="7952"/>
                  </a:lnTo>
                  <a:lnTo>
                    <a:pt x="9495" y="8083"/>
                  </a:lnTo>
                  <a:lnTo>
                    <a:pt x="8810" y="8217"/>
                  </a:lnTo>
                  <a:lnTo>
                    <a:pt x="8134" y="8283"/>
                  </a:lnTo>
                  <a:lnTo>
                    <a:pt x="7460" y="8352"/>
                  </a:lnTo>
                  <a:lnTo>
                    <a:pt x="6793" y="8381"/>
                  </a:lnTo>
                  <a:lnTo>
                    <a:pt x="6132" y="8352"/>
                  </a:lnTo>
                  <a:lnTo>
                    <a:pt x="5479" y="8352"/>
                  </a:lnTo>
                  <a:lnTo>
                    <a:pt x="4834" y="8283"/>
                  </a:lnTo>
                  <a:lnTo>
                    <a:pt x="4196" y="8181"/>
                  </a:lnTo>
                  <a:lnTo>
                    <a:pt x="3570" y="8083"/>
                  </a:lnTo>
                  <a:lnTo>
                    <a:pt x="2954" y="7981"/>
                  </a:lnTo>
                  <a:lnTo>
                    <a:pt x="2343" y="7817"/>
                  </a:lnTo>
                  <a:lnTo>
                    <a:pt x="1740" y="7646"/>
                  </a:lnTo>
                  <a:lnTo>
                    <a:pt x="1151" y="7483"/>
                  </a:lnTo>
                  <a:lnTo>
                    <a:pt x="0" y="7046"/>
                  </a:lnTo>
                  <a:cubicBezTo>
                    <a:pt x="60" y="8144"/>
                    <a:pt x="123" y="9238"/>
                    <a:pt x="183" y="103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 cmpd="sng">
              <a:noFill/>
              <a:prstDash val="solid"/>
              <a:round/>
            </a:ln>
          </p:spPr>
        </p:sp>
        <p:sp>
          <p:nvSpPr>
            <p:cNvPr id="31" name="曲线"/>
            <p:cNvSpPr>
              <a:spLocks/>
            </p:cNvSpPr>
            <p:nvPr/>
          </p:nvSpPr>
          <p:spPr>
            <a:xfrm>
              <a:off x="485023" y="1856449"/>
              <a:ext cx="8173954" cy="453522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543"/>
                  </a:lnTo>
                  <a:lnTo>
                    <a:pt x="0" y="15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634"/>
                  </a:lnTo>
                  <a:lnTo>
                    <a:pt x="21600" y="2543"/>
                  </a:lnTo>
                  <a:lnTo>
                    <a:pt x="21600" y="0"/>
                  </a:lnTo>
                  <a:lnTo>
                    <a:pt x="21600" y="0"/>
                  </a:lnTo>
                  <a:lnTo>
                    <a:pt x="20615" y="266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0" y="894"/>
                  </a:lnTo>
                  <a:lnTo>
                    <a:pt x="16705" y="1036"/>
                  </a:lnTo>
                  <a:lnTo>
                    <a:pt x="15738" y="1145"/>
                  </a:lnTo>
                  <a:lnTo>
                    <a:pt x="14771" y="1240"/>
                  </a:lnTo>
                  <a:lnTo>
                    <a:pt x="13822" y="1302"/>
                  </a:lnTo>
                  <a:lnTo>
                    <a:pt x="12890" y="1350"/>
                  </a:lnTo>
                  <a:lnTo>
                    <a:pt x="11967" y="1365"/>
                  </a:lnTo>
                  <a:lnTo>
                    <a:pt x="11070" y="1365"/>
                  </a:lnTo>
                  <a:lnTo>
                    <a:pt x="10181" y="1365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1"/>
                  </a:lnTo>
                  <a:lnTo>
                    <a:pt x="6140" y="1083"/>
                  </a:lnTo>
                  <a:lnTo>
                    <a:pt x="5417" y="1004"/>
                  </a:lnTo>
                  <a:lnTo>
                    <a:pt x="4738" y="910"/>
                  </a:lnTo>
                  <a:lnTo>
                    <a:pt x="4084" y="816"/>
                  </a:lnTo>
                  <a:lnTo>
                    <a:pt x="2909" y="612"/>
                  </a:lnTo>
                  <a:lnTo>
                    <a:pt x="1907" y="423"/>
                  </a:lnTo>
                  <a:lnTo>
                    <a:pt x="1106" y="266"/>
                  </a:lnTo>
                  <a:lnTo>
                    <a:pt x="505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cap="flat" cmpd="sng">
              <a:noFill/>
              <a:prstDash val="solid"/>
              <a:round/>
            </a:ln>
          </p:spPr>
        </p:sp>
        <p:sp>
          <p:nvSpPr>
            <p:cNvPr id="32" name="曲线"/>
            <p:cNvSpPr>
              <a:spLocks/>
            </p:cNvSpPr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  <a:path w="21600" h="21600">
                  <a:moveTo>
                    <a:pt x="20414" y="20019"/>
                  </a:moveTo>
                  <a:lnTo>
                    <a:pt x="1215" y="20019"/>
                  </a:lnTo>
                  <a:lnTo>
                    <a:pt x="1215" y="1619"/>
                  </a:lnTo>
                  <a:lnTo>
                    <a:pt x="20414" y="1619"/>
                  </a:lnTo>
                  <a:lnTo>
                    <a:pt x="20414" y="20019"/>
                  </a:lnTo>
                  <a:close/>
                </a:path>
              </a:pathLst>
            </a:custGeom>
            <a:solidFill>
              <a:srgbClr val="FFFFFF"/>
            </a:solidFill>
            <a:ln cap="flat" cmpd="sng">
              <a:noFill/>
              <a:prstDash val="solid"/>
              <a:round/>
            </a:ln>
          </p:spPr>
        </p:sp>
      </p:grpSp>
      <p:sp>
        <p:nvSpPr>
          <p:cNvPr id="23" name="Rectangle"/>
          <p:cNvSpPr>
            <a:spLocks/>
          </p:cNvSpPr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sp>
      <p:sp>
        <p:nvSpPr>
          <p:cNvPr id="18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 sz="3200"/>
              <a:t>Click to edit Master title style</a:t>
            </a:r>
            <a:endParaRPr lang="zh-CN" altLang="en-US" sz="3200"/>
          </a:p>
        </p:txBody>
      </p:sp>
      <p:sp>
        <p:nvSpPr>
          <p:cNvPr id="19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20" name="Text box"/>
          <p:cNvSpPr>
            <a:spLocks noGrp="1"/>
          </p:cNvSpPr>
          <p:nvPr>
            <p:ph type="dt" idx="10"/>
          </p:nvPr>
        </p:nvSpPr>
        <p:spPr>
          <a:xfrm>
            <a:off x="7574443" y="6365498"/>
            <a:ext cx="990598" cy="228658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r>
              <a:rPr lang="en-US" altLang="zh-CN" sz="900" b="1" i="0">
                <a:solidFill>
                  <a:schemeClr val="accent1"/>
                </a:solidFill>
                <a:latin typeface="Century Gothic" charset="0"/>
                <a:ea typeface="宋体" charset="0"/>
                <a:cs typeface="Century Gothic" charset="0"/>
              </a:rPr>
              <a:t>Date/Time</a:t>
            </a:r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21" name="Text box"/>
          <p:cNvSpPr>
            <a:spLocks noGrp="1"/>
          </p:cNvSpPr>
          <p:nvPr>
            <p:ph type="ftr" idx="11"/>
          </p:nvPr>
        </p:nvSpPr>
        <p:spPr>
          <a:xfrm>
            <a:off x="590843" y="6365497"/>
            <a:ext cx="3859794" cy="228659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22" name="Text box"/>
          <p:cNvSpPr>
            <a:spLocks noGrp="1"/>
          </p:cNvSpPr>
          <p:nvPr>
            <p:ph type="sldNum" idx="12"/>
          </p:nvPr>
        </p:nvSpPr>
        <p:spPr>
          <a:xfrm>
            <a:off x="7678616" y="295730"/>
            <a:ext cx="791307" cy="7676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ctr"/>
            <a:fld id="{CAD2D6BD-DE1B-4B5F-8B41-2702339687B9}" type="slidenum">
              <a:rPr lang="en-US" altLang="zh-CN" sz="28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Century Gothic" charset="0"/>
              </a:rPr>
              <a:t>‹#›</a:t>
            </a:fld>
            <a:endParaRPr lang="zh-CN" altLang="en-US" sz="2800">
              <a:solidFill>
                <a:schemeClr val="bg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90022"/>
      </p:ext>
    </p:extLst>
  </p:cSld>
  <p:clrMapOvr>
    <a:masterClrMapping/>
  </p:clrMapOvr>
  <p:hf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4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67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34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Text box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8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1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4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5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box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2026/5/1</a:t>
            </a:fld>
            <a:endParaRPr lang="zh-CN" altLang="en-US"/>
          </a:p>
        </p:txBody>
      </p:sp>
      <p:sp>
        <p:nvSpPr>
          <p:cNvPr id="6" name="Text box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0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ombination"/>
          <p:cNvGrpSpPr>
            <a:grpSpLocks/>
          </p:cNvGrpSpPr>
          <p:nvPr/>
        </p:nvGrpSpPr>
        <p:grpSpPr>
          <a:xfrm>
            <a:off x="-1587" y="0"/>
            <a:ext cx="9145589" cy="6860798"/>
            <a:chOff x="-1587" y="0"/>
            <a:chExt cx="9145589" cy="6860798"/>
          </a:xfrm>
        </p:grpSpPr>
        <p:sp>
          <p:nvSpPr>
            <p:cNvPr id="2" name="Rectangle"/>
            <p:cNvSpPr>
              <a:spLocks/>
            </p:cNvSpPr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4"/>
              <a:stretch>
                <a:fillRect l="-16713" r="-16989"/>
              </a:stretch>
            </a:blipFill>
            <a:ln w="19050" cap="flat" cmpd="sng">
              <a:noFill/>
              <a:prstDash val="solid"/>
              <a:round/>
            </a:ln>
          </p:spPr>
        </p:sp>
        <p:sp>
          <p:nvSpPr>
            <p:cNvPr id="3" name="Oval"/>
            <p:cNvSpPr>
              <a:spLocks/>
            </p:cNvSpPr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36000">
                  <a:srgbClr val="9B6BF2">
                    <a:alpha val="784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4" name="Oval"/>
            <p:cNvSpPr>
              <a:spLocks/>
            </p:cNvSpPr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6666"/>
                  </a:srgbClr>
                </a:gs>
                <a:gs pos="69000">
                  <a:srgbClr val="9B6BF2">
                    <a:alpha val="0"/>
                  </a:srgbClr>
                </a:gs>
                <a:gs pos="36000">
                  <a:srgbClr val="9B6BF2">
                    <a:alpha val="5882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5" name="Oval"/>
            <p:cNvSpPr>
              <a:spLocks/>
            </p:cNvSpPr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73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6" name="Oval"/>
            <p:cNvSpPr>
              <a:spLocks/>
            </p:cNvSpPr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3725"/>
                  </a:srgbClr>
                </a:gs>
                <a:gs pos="66000">
                  <a:srgbClr val="9B6BF2">
                    <a:alpha val="0"/>
                  </a:srgbClr>
                </a:gs>
                <a:gs pos="36000">
                  <a:srgbClr val="9B6BF2">
                    <a:alpha val="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7" name="Oval"/>
            <p:cNvSpPr>
              <a:spLocks/>
            </p:cNvSpPr>
            <p:nvPr/>
          </p:nvSpPr>
          <p:spPr>
            <a:xfrm>
              <a:off x="-1587" y="2667000"/>
              <a:ext cx="4191000" cy="4191000"/>
            </a:xfrm>
            <a:prstGeom prst="ellipse">
              <a:avLst/>
            </a:prstGeom>
            <a:gradFill rotWithShape="1">
              <a:gsLst>
                <a:gs pos="0">
                  <a:srgbClr val="9B6BF2">
                    <a:alpha val="10980"/>
                  </a:srgbClr>
                </a:gs>
                <a:gs pos="75000">
                  <a:srgbClr val="9B6BF2">
                    <a:alpha val="0"/>
                  </a:srgbClr>
                </a:gs>
                <a:gs pos="36000">
                  <a:srgbClr val="9B6BF2">
                    <a:alpha val="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noFill/>
              <a:prstDash val="solid"/>
              <a:round/>
            </a:ln>
          </p:spPr>
        </p:sp>
        <p:sp>
          <p:nvSpPr>
            <p:cNvPr id="8" name="曲线"/>
            <p:cNvSpPr>
              <a:spLocks/>
            </p:cNvSpPr>
            <p:nvPr/>
          </p:nvSpPr>
          <p:spPr>
            <a:xfrm rot="21010068">
              <a:off x="6359946" y="1790293"/>
              <a:ext cx="2377690" cy="317748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183" y="10336"/>
                  </a:moveTo>
                  <a:cubicBezTo>
                    <a:pt x="3749" y="15966"/>
                    <a:pt x="16251" y="21628"/>
                    <a:pt x="21509" y="21600"/>
                  </a:cubicBezTo>
                  <a:cubicBezTo>
                    <a:pt x="21576" y="7993"/>
                    <a:pt x="21533" y="13606"/>
                    <a:pt x="21600" y="0"/>
                  </a:cubicBezTo>
                  <a:lnTo>
                    <a:pt x="21600" y="0"/>
                  </a:lnTo>
                  <a:lnTo>
                    <a:pt x="20880" y="832"/>
                  </a:lnTo>
                  <a:lnTo>
                    <a:pt x="20161" y="1632"/>
                  </a:lnTo>
                  <a:lnTo>
                    <a:pt x="19442" y="2408"/>
                  </a:lnTo>
                  <a:lnTo>
                    <a:pt x="18720" y="3074"/>
                  </a:lnTo>
                  <a:lnTo>
                    <a:pt x="17999" y="3743"/>
                  </a:lnTo>
                  <a:lnTo>
                    <a:pt x="17277" y="4372"/>
                  </a:lnTo>
                  <a:lnTo>
                    <a:pt x="16565" y="4907"/>
                  </a:lnTo>
                  <a:lnTo>
                    <a:pt x="15839" y="5409"/>
                  </a:lnTo>
                  <a:lnTo>
                    <a:pt x="15119" y="5878"/>
                  </a:lnTo>
                  <a:lnTo>
                    <a:pt x="14413" y="6278"/>
                  </a:lnTo>
                  <a:lnTo>
                    <a:pt x="13694" y="6678"/>
                  </a:lnTo>
                  <a:lnTo>
                    <a:pt x="12988" y="7017"/>
                  </a:lnTo>
                  <a:lnTo>
                    <a:pt x="12281" y="7283"/>
                  </a:lnTo>
                  <a:lnTo>
                    <a:pt x="11575" y="7552"/>
                  </a:lnTo>
                  <a:lnTo>
                    <a:pt x="10877" y="7781"/>
                  </a:lnTo>
                  <a:lnTo>
                    <a:pt x="10188" y="7952"/>
                  </a:lnTo>
                  <a:lnTo>
                    <a:pt x="9495" y="8083"/>
                  </a:lnTo>
                  <a:lnTo>
                    <a:pt x="8810" y="8217"/>
                  </a:lnTo>
                  <a:lnTo>
                    <a:pt x="8134" y="8283"/>
                  </a:lnTo>
                  <a:lnTo>
                    <a:pt x="7460" y="8352"/>
                  </a:lnTo>
                  <a:lnTo>
                    <a:pt x="6793" y="8381"/>
                  </a:lnTo>
                  <a:lnTo>
                    <a:pt x="6132" y="8352"/>
                  </a:lnTo>
                  <a:lnTo>
                    <a:pt x="5479" y="8352"/>
                  </a:lnTo>
                  <a:lnTo>
                    <a:pt x="4834" y="8283"/>
                  </a:lnTo>
                  <a:lnTo>
                    <a:pt x="4196" y="8181"/>
                  </a:lnTo>
                  <a:lnTo>
                    <a:pt x="3570" y="8083"/>
                  </a:lnTo>
                  <a:lnTo>
                    <a:pt x="2954" y="7981"/>
                  </a:lnTo>
                  <a:lnTo>
                    <a:pt x="2343" y="7817"/>
                  </a:lnTo>
                  <a:lnTo>
                    <a:pt x="1740" y="7646"/>
                  </a:lnTo>
                  <a:lnTo>
                    <a:pt x="1151" y="7483"/>
                  </a:lnTo>
                  <a:lnTo>
                    <a:pt x="0" y="7046"/>
                  </a:lnTo>
                  <a:cubicBezTo>
                    <a:pt x="60" y="8144"/>
                    <a:pt x="123" y="9238"/>
                    <a:pt x="183" y="103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 cmpd="sng">
              <a:noFill/>
              <a:prstDash val="solid"/>
              <a:round/>
            </a:ln>
          </p:spPr>
        </p:sp>
        <p:sp>
          <p:nvSpPr>
            <p:cNvPr id="9" name="曲线"/>
            <p:cNvSpPr>
              <a:spLocks/>
            </p:cNvSpPr>
            <p:nvPr/>
          </p:nvSpPr>
          <p:spPr>
            <a:xfrm>
              <a:off x="485023" y="1856449"/>
              <a:ext cx="8173954" cy="4535226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543"/>
                  </a:lnTo>
                  <a:lnTo>
                    <a:pt x="0" y="15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634"/>
                  </a:lnTo>
                  <a:lnTo>
                    <a:pt x="21600" y="2543"/>
                  </a:lnTo>
                  <a:lnTo>
                    <a:pt x="21600" y="0"/>
                  </a:lnTo>
                  <a:lnTo>
                    <a:pt x="21600" y="0"/>
                  </a:lnTo>
                  <a:lnTo>
                    <a:pt x="20615" y="266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0" y="894"/>
                  </a:lnTo>
                  <a:lnTo>
                    <a:pt x="16705" y="1036"/>
                  </a:lnTo>
                  <a:lnTo>
                    <a:pt x="15738" y="1145"/>
                  </a:lnTo>
                  <a:lnTo>
                    <a:pt x="14771" y="1240"/>
                  </a:lnTo>
                  <a:lnTo>
                    <a:pt x="13822" y="1302"/>
                  </a:lnTo>
                  <a:lnTo>
                    <a:pt x="12890" y="1350"/>
                  </a:lnTo>
                  <a:lnTo>
                    <a:pt x="11967" y="1365"/>
                  </a:lnTo>
                  <a:lnTo>
                    <a:pt x="11070" y="1365"/>
                  </a:lnTo>
                  <a:lnTo>
                    <a:pt x="10181" y="1365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1"/>
                  </a:lnTo>
                  <a:lnTo>
                    <a:pt x="6140" y="1083"/>
                  </a:lnTo>
                  <a:lnTo>
                    <a:pt x="5417" y="1004"/>
                  </a:lnTo>
                  <a:lnTo>
                    <a:pt x="4738" y="910"/>
                  </a:lnTo>
                  <a:lnTo>
                    <a:pt x="4084" y="816"/>
                  </a:lnTo>
                  <a:lnTo>
                    <a:pt x="2909" y="612"/>
                  </a:lnTo>
                  <a:lnTo>
                    <a:pt x="1907" y="423"/>
                  </a:lnTo>
                  <a:lnTo>
                    <a:pt x="1106" y="266"/>
                  </a:lnTo>
                  <a:lnTo>
                    <a:pt x="505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cap="flat" cmpd="sng">
              <a:noFill/>
              <a:prstDash val="solid"/>
              <a:round/>
            </a:ln>
          </p:spPr>
        </p:sp>
        <p:sp>
          <p:nvSpPr>
            <p:cNvPr id="10" name="曲线"/>
            <p:cNvSpPr>
              <a:spLocks/>
            </p:cNvSpPr>
            <p:nvPr/>
          </p:nvSpPr>
          <p:spPr>
            <a:xfrm>
              <a:off x="0" y="0"/>
              <a:ext cx="9144000" cy="6858000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  <a:path w="21600" h="21600">
                  <a:moveTo>
                    <a:pt x="20414" y="20019"/>
                  </a:moveTo>
                  <a:lnTo>
                    <a:pt x="1215" y="20019"/>
                  </a:lnTo>
                  <a:lnTo>
                    <a:pt x="1215" y="1619"/>
                  </a:lnTo>
                  <a:lnTo>
                    <a:pt x="20414" y="1619"/>
                  </a:lnTo>
                  <a:lnTo>
                    <a:pt x="20414" y="20019"/>
                  </a:lnTo>
                  <a:close/>
                </a:path>
              </a:pathLst>
            </a:custGeom>
            <a:solidFill>
              <a:srgbClr val="FFFFFF"/>
            </a:solidFill>
            <a:ln cap="flat" cmpd="sng">
              <a:noFill/>
              <a:prstDash val="solid"/>
              <a:round/>
            </a:ln>
          </p:spPr>
        </p:sp>
      </p:grpSp>
      <p:sp>
        <p:nvSpPr>
          <p:cNvPr id="12" name="Text box"/>
          <p:cNvSpPr>
            <a:spLocks noGrp="1"/>
          </p:cNvSpPr>
          <p:nvPr>
            <p:ph type="title"/>
          </p:nvPr>
        </p:nvSpPr>
        <p:spPr>
          <a:xfrm>
            <a:off x="866439" y="927099"/>
            <a:ext cx="6345260" cy="7098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3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4" name="Text box"/>
          <p:cNvSpPr>
            <a:spLocks noGrp="1"/>
          </p:cNvSpPr>
          <p:nvPr>
            <p:ph type="dt" idx="2"/>
          </p:nvPr>
        </p:nvSpPr>
        <p:spPr>
          <a:xfrm>
            <a:off x="7574443" y="6365498"/>
            <a:ext cx="990598" cy="22865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en-US" altLang="zh-CN" sz="900" b="1" i="0">
                <a:solidFill>
                  <a:schemeClr val="accent1"/>
                </a:solidFill>
                <a:latin typeface="Century Gothic" charset="0"/>
                <a:ea typeface="宋体" charset="0"/>
                <a:cs typeface="Century Gothic" charset="0"/>
              </a:rPr>
              <a:t>5/1/2026</a:t>
            </a:fld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15" name="Text box"/>
          <p:cNvSpPr>
            <a:spLocks noGrp="1"/>
          </p:cNvSpPr>
          <p:nvPr>
            <p:ph type="ftr" idx="3"/>
          </p:nvPr>
        </p:nvSpPr>
        <p:spPr>
          <a:xfrm>
            <a:off x="590843" y="6365497"/>
            <a:ext cx="3859794" cy="22865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900" b="1" i="0">
              <a:solidFill>
                <a:schemeClr val="accent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  <p:sp>
        <p:nvSpPr>
          <p:cNvPr id="16" name="Rectangle"/>
          <p:cNvSpPr>
            <a:spLocks/>
          </p:cNvSpPr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sp>
      <p:sp>
        <p:nvSpPr>
          <p:cNvPr id="17" name="Text box"/>
          <p:cNvSpPr>
            <a:spLocks noGrp="1"/>
          </p:cNvSpPr>
          <p:nvPr>
            <p:ph type="sldNum" idx="4"/>
          </p:nvPr>
        </p:nvSpPr>
        <p:spPr>
          <a:xfrm>
            <a:off x="7678616" y="295730"/>
            <a:ext cx="791307" cy="7676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ctr"/>
            <a:fld id="{CAD2D6BD-DE1B-4B5F-8B41-2702339687B9}" type="slidenum">
              <a:rPr lang="en-US" altLang="zh-CN" sz="28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Century Gothic" charset="0"/>
              </a:rPr>
              <a:t>‹#›</a:t>
            </a:fld>
            <a:endParaRPr lang="zh-CN" altLang="en-US" sz="2800">
              <a:solidFill>
                <a:schemeClr val="bg1"/>
              </a:solidFill>
              <a:latin typeface="Century Gothic" charset="0"/>
              <a:ea typeface="宋体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eaLnBrk="1" fontAlgn="auto" latinLnBrk="0" hangingPunct="1">
        <a:spcBef>
          <a:spcPts val="0"/>
        </a:spcBef>
        <a:buNone/>
        <a:defRPr sz="3200" b="0" i="0" kern="1200">
          <a:solidFill>
            <a:schemeClr val="bg1"/>
          </a:solidFill>
          <a:latin typeface="Century Gothic" charset="0"/>
          <a:ea typeface="宋体" charset="0"/>
          <a:cs typeface="Century Gothic" charset="0"/>
        </a:defRPr>
      </a:lvl1pPr>
    </p:titleStyle>
    <p:bodyStyle>
      <a:lvl1pPr marL="342900" indent="-3429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1pPr>
      <a:lvl2pPr marL="685800" indent="-283464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2pPr>
      <a:lvl3pPr marL="96012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3pPr>
      <a:lvl4pPr marL="123444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4pPr>
      <a:lvl5pPr marL="1508760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5pPr>
      <a:lvl6pPr marL="1814576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6pPr>
      <a:lvl7pPr marL="2071751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7pPr>
      <a:lvl8pPr marL="2258949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8pPr>
      <a:lvl9pPr marL="2258949" indent="-228600" algn="l" defTabSz="914400" eaLnBrk="1" fontAlgn="auto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404040"/>
          </a:solidFill>
          <a:latin typeface="Century Gothic" charset="0"/>
          <a:ea typeface="宋体" charset="0"/>
          <a:cs typeface="Century Gothic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252" cy="68580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0693" y="1205067"/>
            <a:ext cx="1021940" cy="11806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9745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Exterior Features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5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Corrugated galvanized steel cladding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Minimalist modern appearance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Vertical line design emphasis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Durable exterior finish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06661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Windows &amp; Doors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7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Large triple-panel sliding glass doors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Standard side entry door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Operable windows for ventilation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Enhanced natural lighting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2217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Front Elevation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9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Full-length sliding glass facade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Strong indoor-outdoor connection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Integrated plunge pool feature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Clean, modern visual identity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8480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Side Elevation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61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Compact 2.4m width profile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Entry door with adjacent window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Efficient vertical design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Structural steel visibility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9237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Floor Plan Overview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63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Open-concept layout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Optimized for 450 sq ft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Smooth circulation between spaces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Balanced zoning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05730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Living Area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65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Central open space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Direct access to sliding doors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Bright and airy atmosphere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Multi-functional usage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051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Bedroom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67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Private sleeping area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Space for standard bed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Minimal furnishings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Comfortable layout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35503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Kitchenette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69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Compact and efficient design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Includes refrigerator, cooktop, sink, storage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5248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Bathroom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71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Enclosed private space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Sliding door for space-saving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Includes toilet, sink, shower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6219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Plunge Pool Feature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73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External but integrated design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Accessible from living area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Enhances luxury and comfort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Ideal for warm climates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8468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Prefabricated Container Home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38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450 sq ft Modern Compact Living Solution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1359" y="0"/>
            <a:ext cx="491306" cy="56759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8363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Section View Insights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75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Layered wall construction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Insulated floor system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Waterproofed roof assembly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Structural integrity details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4082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Construction Details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77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Steel cladding + insulation layers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Vapor barriers for protection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Raised flooring system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Drainage and waterproofing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2003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Energy Efficiency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79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High-performance insulation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Reduced heating/cooling needs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Efficient glazing system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Sustainable material use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51831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Sustainability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81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Reuse of container structure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Reduced construction waste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Eco-friendly design approach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Lower environmental impact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13290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Customization Options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83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Modular expansion capability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Multiple unit combinations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Flexible interior layouts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Adaptable to different needs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0507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Installation &amp; Deployment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85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Prefabricated off-site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Quick on-site installation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Minimal disruption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Suitable for various terrains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8382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Conclusion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87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Smart compact living solution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Durable and modern design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Efficient space utilization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Ideal for residential or vacation use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96486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932903" cy="699182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1230" y="-1"/>
            <a:ext cx="5202770" cy="699182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3355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pic>
        <p:nvPicPr>
          <p:cNvPr id="88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23" y="38099"/>
            <a:ext cx="8822613" cy="678169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07354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" descr="Double tap to add title&#10;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Text box" descr="Double tap to add text here&#10;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2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" y="38099"/>
            <a:ext cx="9067662" cy="678169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166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Introduction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47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Compact prefabricated container home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Approx. 12.2m (40 ft) × 2.4m (8 ft)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Total area: ~450 sq ft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Designed for modern, efficient living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9759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Design Philosophy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49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Maximizes space efficiency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Emphasis on natural light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Indoor-outdoor connectivity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Modern industrial aesthetic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5954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Structural Overview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1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Steel container-based framework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Corrugated steel exterior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High-performance insulation system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Durable and weather-resistant construction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99775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bg1"/>
                </a:solidFill>
                <a:latin typeface="Century Gothic" charset="0"/>
                <a:ea typeface="宋体" charset="0"/>
                <a:cs typeface="Lucida Sans"/>
              </a:rPr>
              <a:t>Key Structural Features</a:t>
            </a:r>
            <a:endParaRPr lang="zh-CN" altLang="en-US" sz="3200" b="0" i="0" u="none" strike="noStrike" kern="1200" cap="none" spc="0" baseline="0">
              <a:solidFill>
                <a:schemeClr val="bg1"/>
              </a:solidFill>
              <a:latin typeface="Century Gothic" charset="0"/>
              <a:ea typeface="宋体" charset="0"/>
              <a:cs typeface="Lucida Sans"/>
            </a:endParaRPr>
          </a:p>
        </p:txBody>
      </p:sp>
      <p:sp>
        <p:nvSpPr>
          <p:cNvPr id="53" name="Text box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Raised foundation platform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Waterproofed roof system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Steel framing for strength</a:t>
            </a:r>
          </a:p>
          <a:p>
            <a:pPr marL="34290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zh-CN" sz="1800" b="0" i="0" u="none" strike="noStrike" kern="1200" cap="none" spc="0" baseline="0">
                <a:solidFill>
                  <a:srgbClr val="404040"/>
                </a:solidFill>
                <a:latin typeface="Century Gothic" charset="0"/>
                <a:ea typeface="宋体" charset="0"/>
                <a:cs typeface="Lucida Sans"/>
              </a:rPr>
              <a:t>Integrated utility connections</a:t>
            </a:r>
            <a:endParaRPr lang="zh-CN" altLang="en-US" sz="1800" b="0" i="0" u="none" strike="noStrike" kern="1200" cap="none" spc="0" baseline="0">
              <a:solidFill>
                <a:srgbClr val="404040"/>
              </a:solidFill>
              <a:latin typeface="Century Gothic" charset="0"/>
              <a:ea typeface="宋体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818604226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Ion Boardroom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12</TotalTime>
  <Words>352</Words>
  <Application>Microsoft Office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宋体</vt:lpstr>
      <vt:lpstr>Century Gothic</vt:lpstr>
      <vt:lpstr>Droid Sans</vt:lpstr>
      <vt:lpstr>Lucida Sans</vt:lpstr>
      <vt:lpstr>Wingdings 3</vt:lpstr>
      <vt:lpstr>Ion Boardroom</vt:lpstr>
      <vt:lpstr>PowerPoint Presentation</vt:lpstr>
      <vt:lpstr>Prefabricated Container Home</vt:lpstr>
      <vt:lpstr>PowerPoint Presentation</vt:lpstr>
      <vt:lpstr>PowerPoint Presentation</vt:lpstr>
      <vt:lpstr>PowerPoint Presentation</vt:lpstr>
      <vt:lpstr>Introduction</vt:lpstr>
      <vt:lpstr>Design Philosophy</vt:lpstr>
      <vt:lpstr>Structural Overview</vt:lpstr>
      <vt:lpstr>Key Structural Features</vt:lpstr>
      <vt:lpstr>Exterior Features</vt:lpstr>
      <vt:lpstr>Windows &amp; Doors</vt:lpstr>
      <vt:lpstr>Front Elevation</vt:lpstr>
      <vt:lpstr>Side Elevation</vt:lpstr>
      <vt:lpstr>Floor Plan Overview</vt:lpstr>
      <vt:lpstr>Living Area</vt:lpstr>
      <vt:lpstr>Bedroom</vt:lpstr>
      <vt:lpstr>Kitchenette</vt:lpstr>
      <vt:lpstr>Bathroom</vt:lpstr>
      <vt:lpstr>Plunge Pool Feature</vt:lpstr>
      <vt:lpstr>Section View Insights</vt:lpstr>
      <vt:lpstr>Construction Details</vt:lpstr>
      <vt:lpstr>Energy Efficiency</vt:lpstr>
      <vt:lpstr>Sustainability</vt:lpstr>
      <vt:lpstr>Customization Options</vt:lpstr>
      <vt:lpstr>Installation &amp; Deployment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Prefabricated Container Home</dc:title>
  <dc:creator>LAPTOPS HUB</dc:creator>
  <dc:description>generated using python-pptx</dc:description>
  <cp:lastModifiedBy>LAPTOPS HUB</cp:lastModifiedBy>
  <cp:revision>7</cp:revision>
  <dcterms:created xsi:type="dcterms:W3CDTF">2013-01-27T09:14:16Z</dcterms:created>
  <dcterms:modified xsi:type="dcterms:W3CDTF">2026-05-01T13:11:07Z</dcterms:modified>
</cp:coreProperties>
</file>